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CCB99A9-49B1-4AC3-8F08-97368368CF1E}">
  <a:tblStyle styleId="{CCCB99A9-49B1-4AC3-8F08-97368368CF1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jpg>
</file>

<file path=ppt/media/image13.png>
</file>

<file path=ppt/media/image14.gif>
</file>

<file path=ppt/media/image15.gif>
</file>

<file path=ppt/media/image16.png>
</file>

<file path=ppt/media/image17.png>
</file>

<file path=ppt/media/image18.png>
</file>

<file path=ppt/media/image19.gif>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ee895c51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ee895c51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e65cec347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ee65cec347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e895c514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ee895c514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ee65ea49a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ee65ea49a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ee895c514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ee895c514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ee65cec347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ee65cec347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edeab90e6e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edeab90e6e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edeab90e6e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edeab90e6e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ee65cec347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ee65cec347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e65cec347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ee65cec347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ee895c514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ee895c514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2.jp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4.png"/><Relationship Id="rId6" Type="http://schemas.openxmlformats.org/officeDocument/2006/relationships/image" Target="../media/image16.png"/><Relationship Id="rId7" Type="http://schemas.openxmlformats.org/officeDocument/2006/relationships/image" Target="../media/image8.png"/><Relationship Id="rId8"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19.gif"/><Relationship Id="rId5" Type="http://schemas.openxmlformats.org/officeDocument/2006/relationships/hyperlink" Target="http://drive.google.com/file/d/1wB6KpWBHVip5XBXyywY6EShL-wyf4BVn/view" TargetMode="External"/><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8F8F8"/>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30000"/>
          </a:blip>
          <a:stretch>
            <a:fillRect/>
          </a:stretch>
        </p:blipFill>
        <p:spPr>
          <a:xfrm>
            <a:off x="0" y="-472432"/>
            <a:ext cx="9144000" cy="5615931"/>
          </a:xfrm>
          <a:prstGeom prst="rect">
            <a:avLst/>
          </a:prstGeom>
          <a:noFill/>
          <a:ln>
            <a:noFill/>
          </a:ln>
        </p:spPr>
      </p:pic>
      <p:sp>
        <p:nvSpPr>
          <p:cNvPr id="55" name="Google Shape;55;p13"/>
          <p:cNvSpPr txBox="1"/>
          <p:nvPr>
            <p:ph type="ctrTitle"/>
          </p:nvPr>
        </p:nvSpPr>
        <p:spPr>
          <a:xfrm>
            <a:off x="403650" y="755550"/>
            <a:ext cx="8336700" cy="181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400"/>
              <a:t>Portuguese Real Estate Market Analysis</a:t>
            </a:r>
            <a:endParaRPr sz="5400"/>
          </a:p>
        </p:txBody>
      </p:sp>
      <p:sp>
        <p:nvSpPr>
          <p:cNvPr id="56" name="Google Shape;56;p13"/>
          <p:cNvSpPr txBox="1"/>
          <p:nvPr>
            <p:ph idx="1" type="subTitle"/>
          </p:nvPr>
        </p:nvSpPr>
        <p:spPr>
          <a:xfrm>
            <a:off x="3370950" y="3381625"/>
            <a:ext cx="2402100" cy="11994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b="1" lang="en" sz="1300">
                <a:solidFill>
                  <a:srgbClr val="FF0000"/>
                </a:solidFill>
              </a:rPr>
              <a:t>Presented by:</a:t>
            </a:r>
            <a:endParaRPr b="1" sz="1300">
              <a:solidFill>
                <a:srgbClr val="FF0000"/>
              </a:solidFill>
            </a:endParaRPr>
          </a:p>
          <a:p>
            <a:pPr indent="0" lvl="0" marL="457200" rtl="0" algn="l">
              <a:lnSpc>
                <a:spcPct val="100000"/>
              </a:lnSpc>
              <a:spcBef>
                <a:spcPts val="0"/>
              </a:spcBef>
              <a:spcAft>
                <a:spcPts val="0"/>
              </a:spcAft>
              <a:buNone/>
            </a:pPr>
            <a:r>
              <a:t/>
            </a:r>
            <a:endParaRPr sz="1200">
              <a:solidFill>
                <a:srgbClr val="FF0000"/>
              </a:solidFill>
            </a:endParaRPr>
          </a:p>
          <a:p>
            <a:pPr indent="-304800" lvl="0" marL="457200" rtl="0" algn="l">
              <a:spcBef>
                <a:spcPts val="0"/>
              </a:spcBef>
              <a:spcAft>
                <a:spcPts val="0"/>
              </a:spcAft>
              <a:buClr>
                <a:srgbClr val="FF0000"/>
              </a:buClr>
              <a:buSzPts val="1200"/>
              <a:buChar char="❏"/>
            </a:pPr>
            <a:r>
              <a:rPr lang="en" sz="1200">
                <a:solidFill>
                  <a:srgbClr val="FF0000"/>
                </a:solidFill>
              </a:rPr>
              <a:t>Sebastião Ngombo</a:t>
            </a:r>
            <a:endParaRPr sz="1200">
              <a:solidFill>
                <a:srgbClr val="FF0000"/>
              </a:solidFill>
            </a:endParaRPr>
          </a:p>
          <a:p>
            <a:pPr indent="-304800" lvl="0" marL="457200" rtl="0" algn="l">
              <a:lnSpc>
                <a:spcPct val="100000"/>
              </a:lnSpc>
              <a:spcBef>
                <a:spcPts val="0"/>
              </a:spcBef>
              <a:spcAft>
                <a:spcPts val="0"/>
              </a:spcAft>
              <a:buClr>
                <a:srgbClr val="FF0000"/>
              </a:buClr>
              <a:buSzPts val="1200"/>
              <a:buChar char="❏"/>
            </a:pPr>
            <a:r>
              <a:rPr lang="en" sz="1200">
                <a:solidFill>
                  <a:srgbClr val="FF0000"/>
                </a:solidFill>
              </a:rPr>
              <a:t>Shyam Kumar Rana</a:t>
            </a:r>
            <a:endParaRPr sz="1200">
              <a:solidFill>
                <a:srgbClr val="FF0000"/>
              </a:solidFill>
            </a:endParaRPr>
          </a:p>
          <a:p>
            <a:pPr indent="-304800" lvl="0" marL="457200" rtl="0" algn="l">
              <a:lnSpc>
                <a:spcPct val="100000"/>
              </a:lnSpc>
              <a:spcBef>
                <a:spcPts val="0"/>
              </a:spcBef>
              <a:spcAft>
                <a:spcPts val="0"/>
              </a:spcAft>
              <a:buClr>
                <a:srgbClr val="FF0000"/>
              </a:buClr>
              <a:buSzPts val="1200"/>
              <a:buChar char="❏"/>
            </a:pPr>
            <a:r>
              <a:rPr lang="en" sz="1200">
                <a:solidFill>
                  <a:srgbClr val="FF0000"/>
                </a:solidFill>
              </a:rPr>
              <a:t>Marjuk Ahamed</a:t>
            </a:r>
            <a:endParaRPr sz="120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2"/>
          <p:cNvPicPr preferRelativeResize="0"/>
          <p:nvPr/>
        </p:nvPicPr>
        <p:blipFill rotWithShape="1">
          <a:blip r:embed="rId3">
            <a:alphaModFix/>
          </a:blip>
          <a:srcRect b="0" l="0" r="7535" t="0"/>
          <a:stretch/>
        </p:blipFill>
        <p:spPr>
          <a:xfrm flipH="1">
            <a:off x="1" y="-116525"/>
            <a:ext cx="9273999" cy="5260025"/>
          </a:xfrm>
          <a:prstGeom prst="rect">
            <a:avLst/>
          </a:prstGeom>
          <a:noFill/>
          <a:ln cap="flat" cmpd="sng" w="76200">
            <a:solidFill>
              <a:schemeClr val="lt2"/>
            </a:solidFill>
            <a:prstDash val="solid"/>
            <a:round/>
            <a:headEnd len="sm" w="sm" type="none"/>
            <a:tailEnd len="sm" w="sm" type="none"/>
          </a:ln>
        </p:spPr>
      </p:pic>
      <p:cxnSp>
        <p:nvCxnSpPr>
          <p:cNvPr id="128" name="Google Shape;128;p22"/>
          <p:cNvCxnSpPr/>
          <p:nvPr/>
        </p:nvCxnSpPr>
        <p:spPr>
          <a:xfrm>
            <a:off x="4865900" y="4793825"/>
            <a:ext cx="2197200" cy="10200"/>
          </a:xfrm>
          <a:prstGeom prst="straightConnector1">
            <a:avLst/>
          </a:prstGeom>
          <a:noFill/>
          <a:ln cap="flat" cmpd="sng" w="38100">
            <a:solidFill>
              <a:schemeClr val="lt1"/>
            </a:solidFill>
            <a:prstDash val="solid"/>
            <a:round/>
            <a:headEnd len="med" w="med" type="oval"/>
            <a:tailEnd len="med" w="med" type="none"/>
          </a:ln>
        </p:spPr>
      </p:cxnSp>
      <p:cxnSp>
        <p:nvCxnSpPr>
          <p:cNvPr id="129" name="Google Shape;129;p22"/>
          <p:cNvCxnSpPr/>
          <p:nvPr/>
        </p:nvCxnSpPr>
        <p:spPr>
          <a:xfrm rot="10800000">
            <a:off x="7063000" y="4621350"/>
            <a:ext cx="0" cy="179400"/>
          </a:xfrm>
          <a:prstGeom prst="straightConnector1">
            <a:avLst/>
          </a:prstGeom>
          <a:noFill/>
          <a:ln cap="flat" cmpd="sng" w="38100">
            <a:solidFill>
              <a:schemeClr val="lt1"/>
            </a:solidFill>
            <a:prstDash val="solid"/>
            <a:round/>
            <a:headEnd len="med" w="med" type="none"/>
            <a:tailEnd len="med" w="med" type="none"/>
          </a:ln>
        </p:spPr>
      </p:cxnSp>
      <p:cxnSp>
        <p:nvCxnSpPr>
          <p:cNvPr id="130" name="Google Shape;130;p22"/>
          <p:cNvCxnSpPr/>
          <p:nvPr/>
        </p:nvCxnSpPr>
        <p:spPr>
          <a:xfrm flipH="1" rot="10800000">
            <a:off x="4599175" y="3877025"/>
            <a:ext cx="2222400" cy="126900"/>
          </a:xfrm>
          <a:prstGeom prst="bentConnector3">
            <a:avLst>
              <a:gd fmla="val 73718" name="adj1"/>
            </a:avLst>
          </a:prstGeom>
          <a:noFill/>
          <a:ln cap="flat" cmpd="sng" w="38100">
            <a:solidFill>
              <a:schemeClr val="lt1"/>
            </a:solidFill>
            <a:prstDash val="solid"/>
            <a:round/>
            <a:headEnd len="med" w="med" type="oval"/>
            <a:tailEnd len="med" w="med" type="none"/>
          </a:ln>
        </p:spPr>
      </p:cxnSp>
      <p:cxnSp>
        <p:nvCxnSpPr>
          <p:cNvPr id="131" name="Google Shape;131;p22"/>
          <p:cNvCxnSpPr/>
          <p:nvPr/>
        </p:nvCxnSpPr>
        <p:spPr>
          <a:xfrm flipH="1" rot="10800000">
            <a:off x="2656100" y="3445225"/>
            <a:ext cx="12600" cy="760500"/>
          </a:xfrm>
          <a:prstGeom prst="straightConnector1">
            <a:avLst/>
          </a:prstGeom>
          <a:noFill/>
          <a:ln cap="flat" cmpd="sng" w="38100">
            <a:solidFill>
              <a:schemeClr val="lt1"/>
            </a:solidFill>
            <a:prstDash val="solid"/>
            <a:round/>
            <a:headEnd len="med" w="med" type="oval"/>
            <a:tailEnd len="med" w="med" type="none"/>
          </a:ln>
        </p:spPr>
      </p:cxnSp>
      <p:cxnSp>
        <p:nvCxnSpPr>
          <p:cNvPr id="132" name="Google Shape;132;p22"/>
          <p:cNvCxnSpPr/>
          <p:nvPr/>
        </p:nvCxnSpPr>
        <p:spPr>
          <a:xfrm>
            <a:off x="2668700" y="3432150"/>
            <a:ext cx="4152900" cy="11100"/>
          </a:xfrm>
          <a:prstGeom prst="straightConnector1">
            <a:avLst/>
          </a:prstGeom>
          <a:noFill/>
          <a:ln cap="flat" cmpd="sng" w="38100">
            <a:solidFill>
              <a:schemeClr val="lt1"/>
            </a:solidFill>
            <a:prstDash val="solid"/>
            <a:round/>
            <a:headEnd len="med" w="med" type="none"/>
            <a:tailEnd len="med" w="med" type="none"/>
          </a:ln>
        </p:spPr>
      </p:cxnSp>
      <p:cxnSp>
        <p:nvCxnSpPr>
          <p:cNvPr id="133" name="Google Shape;133;p22"/>
          <p:cNvCxnSpPr/>
          <p:nvPr/>
        </p:nvCxnSpPr>
        <p:spPr>
          <a:xfrm flipH="1" rot="10800000">
            <a:off x="687500" y="2938138"/>
            <a:ext cx="6134100" cy="35700"/>
          </a:xfrm>
          <a:prstGeom prst="straightConnector1">
            <a:avLst/>
          </a:prstGeom>
          <a:noFill/>
          <a:ln cap="flat" cmpd="sng" w="38100">
            <a:solidFill>
              <a:schemeClr val="lt1"/>
            </a:solidFill>
            <a:prstDash val="solid"/>
            <a:round/>
            <a:headEnd len="med" w="med" type="oval"/>
            <a:tailEnd len="med" w="med" type="none"/>
          </a:ln>
        </p:spPr>
      </p:cxnSp>
      <p:cxnSp>
        <p:nvCxnSpPr>
          <p:cNvPr id="134" name="Google Shape;134;p22"/>
          <p:cNvCxnSpPr/>
          <p:nvPr/>
        </p:nvCxnSpPr>
        <p:spPr>
          <a:xfrm>
            <a:off x="2656100" y="1872825"/>
            <a:ext cx="0" cy="556200"/>
          </a:xfrm>
          <a:prstGeom prst="straightConnector1">
            <a:avLst/>
          </a:prstGeom>
          <a:noFill/>
          <a:ln cap="flat" cmpd="sng" w="38100">
            <a:solidFill>
              <a:schemeClr val="lt1"/>
            </a:solidFill>
            <a:prstDash val="solid"/>
            <a:round/>
            <a:headEnd len="med" w="med" type="oval"/>
            <a:tailEnd len="med" w="med" type="none"/>
          </a:ln>
        </p:spPr>
      </p:cxnSp>
      <p:cxnSp>
        <p:nvCxnSpPr>
          <p:cNvPr id="135" name="Google Shape;135;p22"/>
          <p:cNvCxnSpPr/>
          <p:nvPr/>
        </p:nvCxnSpPr>
        <p:spPr>
          <a:xfrm>
            <a:off x="2668550" y="2444425"/>
            <a:ext cx="4153200" cy="35400"/>
          </a:xfrm>
          <a:prstGeom prst="straightConnector1">
            <a:avLst/>
          </a:prstGeom>
          <a:noFill/>
          <a:ln cap="flat" cmpd="sng" w="38100">
            <a:solidFill>
              <a:schemeClr val="lt1"/>
            </a:solidFill>
            <a:prstDash val="solid"/>
            <a:round/>
            <a:headEnd len="med" w="med" type="none"/>
            <a:tailEnd len="med" w="med" type="none"/>
          </a:ln>
        </p:spPr>
      </p:cxnSp>
      <p:cxnSp>
        <p:nvCxnSpPr>
          <p:cNvPr id="136" name="Google Shape;136;p22"/>
          <p:cNvCxnSpPr/>
          <p:nvPr/>
        </p:nvCxnSpPr>
        <p:spPr>
          <a:xfrm>
            <a:off x="4688100" y="1999825"/>
            <a:ext cx="2121000" cy="35700"/>
          </a:xfrm>
          <a:prstGeom prst="straightConnector1">
            <a:avLst/>
          </a:prstGeom>
          <a:noFill/>
          <a:ln cap="flat" cmpd="sng" w="38100">
            <a:solidFill>
              <a:schemeClr val="lt1"/>
            </a:solidFill>
            <a:prstDash val="solid"/>
            <a:round/>
            <a:headEnd len="med" w="med" type="oval"/>
            <a:tailEnd len="med" w="med" type="none"/>
          </a:ln>
        </p:spPr>
      </p:cxnSp>
      <p:cxnSp>
        <p:nvCxnSpPr>
          <p:cNvPr id="137" name="Google Shape;137;p22"/>
          <p:cNvCxnSpPr/>
          <p:nvPr/>
        </p:nvCxnSpPr>
        <p:spPr>
          <a:xfrm>
            <a:off x="2859300" y="1199725"/>
            <a:ext cx="3949800" cy="391200"/>
          </a:xfrm>
          <a:prstGeom prst="bentConnector3">
            <a:avLst>
              <a:gd fmla="val 67522" name="adj1"/>
            </a:avLst>
          </a:prstGeom>
          <a:noFill/>
          <a:ln cap="flat" cmpd="sng" w="38100">
            <a:solidFill>
              <a:schemeClr val="lt1"/>
            </a:solidFill>
            <a:prstDash val="solid"/>
            <a:round/>
            <a:headEnd len="med" w="med" type="oval"/>
            <a:tailEnd len="med" w="med" type="none"/>
          </a:ln>
        </p:spPr>
      </p:cxnSp>
      <p:sp>
        <p:nvSpPr>
          <p:cNvPr id="138" name="Google Shape;138;p22"/>
          <p:cNvSpPr txBox="1"/>
          <p:nvPr/>
        </p:nvSpPr>
        <p:spPr>
          <a:xfrm>
            <a:off x="471700" y="166825"/>
            <a:ext cx="5079900" cy="431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chemeClr val="dk2"/>
                </a:solidFill>
              </a:rPr>
              <a:t>Ad’s Placed last 24 hours in Lisbon</a:t>
            </a:r>
            <a:endParaRPr sz="2300">
              <a:solidFill>
                <a:schemeClr val="dk2"/>
              </a:solidFill>
            </a:endParaRPr>
          </a:p>
        </p:txBody>
      </p:sp>
      <p:graphicFrame>
        <p:nvGraphicFramePr>
          <p:cNvPr id="139" name="Google Shape;139;p22"/>
          <p:cNvGraphicFramePr/>
          <p:nvPr/>
        </p:nvGraphicFramePr>
        <p:xfrm>
          <a:off x="6817300" y="504575"/>
          <a:ext cx="3000000" cy="3000000"/>
        </p:xfrm>
        <a:graphic>
          <a:graphicData uri="http://schemas.openxmlformats.org/drawingml/2006/table">
            <a:tbl>
              <a:tblPr>
                <a:noFill/>
                <a:tableStyleId>{CCCB99A9-49B1-4AC3-8F08-97368368CF1E}</a:tableStyleId>
              </a:tblPr>
              <a:tblGrid>
                <a:gridCol w="636875"/>
                <a:gridCol w="636875"/>
                <a:gridCol w="636875"/>
              </a:tblGrid>
              <a:tr h="723950">
                <a:tc>
                  <a:txBody>
                    <a:bodyPr/>
                    <a:lstStyle/>
                    <a:p>
                      <a:pPr indent="0" lvl="0" marL="0" rtl="0" algn="l">
                        <a:spcBef>
                          <a:spcPts val="0"/>
                        </a:spcBef>
                        <a:spcAft>
                          <a:spcPts val="0"/>
                        </a:spcAft>
                        <a:buNone/>
                      </a:pPr>
                      <a:r>
                        <a:rPr b="1" i="1" lang="en">
                          <a:solidFill>
                            <a:schemeClr val="lt1"/>
                          </a:solidFill>
                        </a:rPr>
                        <a:t>Type</a:t>
                      </a:r>
                      <a:endParaRPr b="1" i="1">
                        <a:solidFill>
                          <a:schemeClr val="lt1"/>
                        </a:solidFill>
                      </a:endParaRPr>
                    </a:p>
                  </a:txBody>
                  <a:tcPr marT="91425" marB="91425" marR="91425" marL="91425" anchor="ctr"/>
                </a:tc>
                <a:tc>
                  <a:txBody>
                    <a:bodyPr/>
                    <a:lstStyle/>
                    <a:p>
                      <a:pPr indent="0" lvl="0" marL="0" rtl="0" algn="l">
                        <a:spcBef>
                          <a:spcPts val="0"/>
                        </a:spcBef>
                        <a:spcAft>
                          <a:spcPts val="0"/>
                        </a:spcAft>
                        <a:buNone/>
                      </a:pPr>
                      <a:r>
                        <a:rPr b="1" i="1" lang="en">
                          <a:solidFill>
                            <a:schemeClr val="lt1"/>
                          </a:solidFill>
                        </a:rPr>
                        <a:t>Ads</a:t>
                      </a:r>
                      <a:endParaRPr b="1" i="1">
                        <a:solidFill>
                          <a:schemeClr val="lt1"/>
                        </a:solidFill>
                      </a:endParaRPr>
                    </a:p>
                  </a:txBody>
                  <a:tcPr marT="91425" marB="91425" marR="91425" marL="91425" anchor="ctr"/>
                </a:tc>
                <a:tc>
                  <a:txBody>
                    <a:bodyPr/>
                    <a:lstStyle/>
                    <a:p>
                      <a:pPr indent="0" lvl="0" marL="0" rtl="0" algn="l">
                        <a:spcBef>
                          <a:spcPts val="0"/>
                        </a:spcBef>
                        <a:spcAft>
                          <a:spcPts val="0"/>
                        </a:spcAft>
                        <a:buNone/>
                      </a:pPr>
                      <a:r>
                        <a:rPr b="1" i="1" lang="en">
                          <a:solidFill>
                            <a:schemeClr val="lt1"/>
                          </a:solidFill>
                        </a:rPr>
                        <a:t>AVG Price/sqm</a:t>
                      </a:r>
                      <a:endParaRPr b="1" i="1">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n/a</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13</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1.9k</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T2</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51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3.3k</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T3</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231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9k</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T4</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222</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12k</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T5</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100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53k</a:t>
                      </a:r>
                      <a:endParaRPr>
                        <a:solidFill>
                          <a:schemeClr val="lt1"/>
                        </a:solidFill>
                      </a:endParaRPr>
                    </a:p>
                  </a:txBody>
                  <a:tcPr marT="91425" marB="91425" marR="91425" marL="91425"/>
                </a:tc>
              </a:tr>
              <a:tr h="470550">
                <a:tc>
                  <a:txBody>
                    <a:bodyPr/>
                    <a:lstStyle/>
                    <a:p>
                      <a:pPr indent="0" lvl="0" marL="0" rtl="0" algn="l">
                        <a:spcBef>
                          <a:spcPts val="0"/>
                        </a:spcBef>
                        <a:spcAft>
                          <a:spcPts val="0"/>
                        </a:spcAft>
                        <a:buNone/>
                      </a:pPr>
                      <a:r>
                        <a:rPr lang="en">
                          <a:solidFill>
                            <a:schemeClr val="lt1"/>
                          </a:solidFill>
                        </a:rPr>
                        <a:t>T6</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35</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190k</a:t>
                      </a:r>
                      <a:endParaRPr>
                        <a:solidFill>
                          <a:schemeClr val="lt1"/>
                        </a:solidFill>
                      </a:endParaRPr>
                    </a:p>
                  </a:txBody>
                  <a:tcPr marT="91425" marB="91425" marR="91425" marL="91425"/>
                </a:tc>
              </a:tr>
            </a:tbl>
          </a:graphicData>
        </a:graphic>
      </p:graphicFrame>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3"/>
          <p:cNvPicPr preferRelativeResize="0"/>
          <p:nvPr/>
        </p:nvPicPr>
        <p:blipFill rotWithShape="1">
          <a:blip r:embed="rId3">
            <a:alphaModFix/>
          </a:blip>
          <a:srcRect b="1259" l="17992" r="17999" t="-1260"/>
          <a:stretch/>
        </p:blipFill>
        <p:spPr>
          <a:xfrm>
            <a:off x="6379700" y="870675"/>
            <a:ext cx="2351450" cy="4028576"/>
          </a:xfrm>
          <a:prstGeom prst="rect">
            <a:avLst/>
          </a:prstGeom>
          <a:noFill/>
          <a:ln>
            <a:noFill/>
          </a:ln>
        </p:spPr>
      </p:pic>
      <p:sp>
        <p:nvSpPr>
          <p:cNvPr id="145" name="Google Shape;145;p23"/>
          <p:cNvSpPr txBox="1"/>
          <p:nvPr/>
        </p:nvSpPr>
        <p:spPr>
          <a:xfrm>
            <a:off x="1089025" y="268700"/>
            <a:ext cx="7098300" cy="6768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1018"/>
              <a:buNone/>
            </a:pPr>
            <a:r>
              <a:rPr b="1" lang="en" sz="2796">
                <a:solidFill>
                  <a:srgbClr val="000000"/>
                </a:solidFill>
                <a:highlight>
                  <a:srgbClr val="FFFFFF"/>
                </a:highlight>
              </a:rPr>
              <a:t>Hous</a:t>
            </a:r>
            <a:r>
              <a:rPr b="1" lang="en" sz="2796">
                <a:highlight>
                  <a:srgbClr val="FFFFFF"/>
                </a:highlight>
              </a:rPr>
              <a:t>e</a:t>
            </a:r>
            <a:r>
              <a:rPr b="1" lang="en" sz="2796">
                <a:solidFill>
                  <a:srgbClr val="000000"/>
                </a:solidFill>
                <a:highlight>
                  <a:srgbClr val="FFFFFF"/>
                </a:highlight>
              </a:rPr>
              <a:t> Prices </a:t>
            </a:r>
            <a:r>
              <a:rPr b="1" lang="en" sz="2796">
                <a:highlight>
                  <a:srgbClr val="FFFFFF"/>
                </a:highlight>
              </a:rPr>
              <a:t>VS </a:t>
            </a:r>
            <a:r>
              <a:rPr b="1" lang="en" sz="2796">
                <a:solidFill>
                  <a:srgbClr val="000000"/>
                </a:solidFill>
                <a:highlight>
                  <a:srgbClr val="FFFFFF"/>
                </a:highlight>
              </a:rPr>
              <a:t>Number of Universities</a:t>
            </a:r>
            <a:endParaRPr b="1" sz="6635">
              <a:solidFill>
                <a:srgbClr val="000000"/>
              </a:solidFill>
            </a:endParaRPr>
          </a:p>
        </p:txBody>
      </p:sp>
      <p:pic>
        <p:nvPicPr>
          <p:cNvPr id="146" name="Google Shape;146;p23"/>
          <p:cNvPicPr preferRelativeResize="0"/>
          <p:nvPr/>
        </p:nvPicPr>
        <p:blipFill>
          <a:blip r:embed="rId4">
            <a:alphaModFix/>
          </a:blip>
          <a:stretch>
            <a:fillRect/>
          </a:stretch>
        </p:blipFill>
        <p:spPr>
          <a:xfrm>
            <a:off x="467273" y="1060950"/>
            <a:ext cx="5969268" cy="4311150"/>
          </a:xfrm>
          <a:prstGeom prst="rect">
            <a:avLst/>
          </a:prstGeom>
          <a:noFill/>
          <a:ln>
            <a:noFill/>
          </a:ln>
        </p:spPr>
      </p:pic>
    </p:spTree>
  </p:cSld>
  <p:clrMapOvr>
    <a:masterClrMapping/>
  </p:clrMapOvr>
  <p:transition spd="med">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50" name="Shape 150"/>
        <p:cNvGrpSpPr/>
        <p:nvPr/>
      </p:nvGrpSpPr>
      <p:grpSpPr>
        <a:xfrm>
          <a:off x="0" y="0"/>
          <a:ext cx="0" cy="0"/>
          <a:chOff x="0" y="0"/>
          <a:chExt cx="0" cy="0"/>
        </a:xfrm>
      </p:grpSpPr>
      <p:sp>
        <p:nvSpPr>
          <p:cNvPr id="151" name="Google Shape;151;p24"/>
          <p:cNvSpPr txBox="1"/>
          <p:nvPr>
            <p:ph type="title"/>
          </p:nvPr>
        </p:nvSpPr>
        <p:spPr>
          <a:xfrm>
            <a:off x="759150" y="3836225"/>
            <a:ext cx="284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20">
                <a:solidFill>
                  <a:srgbClr val="660000"/>
                </a:solidFill>
              </a:rPr>
              <a:t>Thank You!</a:t>
            </a:r>
            <a:endParaRPr sz="3120">
              <a:solidFill>
                <a:srgbClr val="660000"/>
              </a:solidFill>
            </a:endParaRPr>
          </a:p>
        </p:txBody>
      </p:sp>
      <p:pic>
        <p:nvPicPr>
          <p:cNvPr id="152" name="Google Shape;152;p24"/>
          <p:cNvPicPr preferRelativeResize="0"/>
          <p:nvPr/>
        </p:nvPicPr>
        <p:blipFill>
          <a:blip r:embed="rId3">
            <a:alphaModFix/>
          </a:blip>
          <a:stretch>
            <a:fillRect/>
          </a:stretch>
        </p:blipFill>
        <p:spPr>
          <a:xfrm>
            <a:off x="4242281" y="661250"/>
            <a:ext cx="4165944" cy="3747675"/>
          </a:xfrm>
          <a:prstGeom prst="rect">
            <a:avLst/>
          </a:prstGeom>
          <a:noFill/>
          <a:ln>
            <a:noFill/>
          </a:ln>
        </p:spPr>
      </p:pic>
      <p:sp>
        <p:nvSpPr>
          <p:cNvPr id="153" name="Google Shape;153;p24"/>
          <p:cNvSpPr txBox="1"/>
          <p:nvPr/>
        </p:nvSpPr>
        <p:spPr>
          <a:xfrm>
            <a:off x="759150" y="2371838"/>
            <a:ext cx="2272500" cy="8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5B0F00"/>
                </a:solidFill>
              </a:rPr>
              <a:t>Sebastião Ngombo</a:t>
            </a:r>
            <a:endParaRPr sz="1200">
              <a:solidFill>
                <a:srgbClr val="5B0F00"/>
              </a:solidFill>
            </a:endParaRPr>
          </a:p>
          <a:p>
            <a:pPr indent="0" lvl="0" marL="0" rtl="0" algn="l">
              <a:spcBef>
                <a:spcPts val="0"/>
              </a:spcBef>
              <a:spcAft>
                <a:spcPts val="0"/>
              </a:spcAft>
              <a:buNone/>
            </a:pPr>
            <a:r>
              <a:rPr lang="en" sz="1200">
                <a:solidFill>
                  <a:srgbClr val="5B0F00"/>
                </a:solidFill>
              </a:rPr>
              <a:t>Shyam Kumar Rana</a:t>
            </a:r>
            <a:endParaRPr sz="1200">
              <a:solidFill>
                <a:srgbClr val="5B0F00"/>
              </a:solidFill>
            </a:endParaRPr>
          </a:p>
          <a:p>
            <a:pPr indent="0" lvl="0" marL="0" rtl="0" algn="l">
              <a:spcBef>
                <a:spcPts val="0"/>
              </a:spcBef>
              <a:spcAft>
                <a:spcPts val="0"/>
              </a:spcAft>
              <a:buNone/>
            </a:pPr>
            <a:r>
              <a:rPr lang="en" sz="1200">
                <a:solidFill>
                  <a:srgbClr val="5B0F00"/>
                </a:solidFill>
              </a:rPr>
              <a:t>Marjuk Ahamed</a:t>
            </a:r>
            <a:endParaRPr sz="1800">
              <a:solidFill>
                <a:srgbClr val="5B0F00"/>
              </a:solidFill>
            </a:endParaRPr>
          </a:p>
        </p:txBody>
      </p:sp>
      <p:sp>
        <p:nvSpPr>
          <p:cNvPr id="154" name="Google Shape;154;p24"/>
          <p:cNvSpPr txBox="1"/>
          <p:nvPr/>
        </p:nvSpPr>
        <p:spPr>
          <a:xfrm>
            <a:off x="759150" y="661250"/>
            <a:ext cx="2431200" cy="117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Portuguese Real Estate Market Analysis.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500">
                <a:solidFill>
                  <a:schemeClr val="dk2"/>
                </a:solidFill>
              </a:rPr>
              <a:t>Presented By -</a:t>
            </a:r>
            <a:endParaRPr sz="1500">
              <a:solidFill>
                <a:schemeClr val="dk2"/>
              </a:solidFill>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60" name="Shape 60"/>
        <p:cNvGrpSpPr/>
        <p:nvPr/>
      </p:nvGrpSpPr>
      <p:grpSpPr>
        <a:xfrm>
          <a:off x="0" y="0"/>
          <a:ext cx="0" cy="0"/>
          <a:chOff x="0" y="0"/>
          <a:chExt cx="0" cy="0"/>
        </a:xfrm>
      </p:grpSpPr>
      <p:sp>
        <p:nvSpPr>
          <p:cNvPr id="61" name="Google Shape;61;p14"/>
          <p:cNvSpPr txBox="1"/>
          <p:nvPr>
            <p:ph idx="1" type="subTitle"/>
          </p:nvPr>
        </p:nvSpPr>
        <p:spPr>
          <a:xfrm>
            <a:off x="1837650" y="352650"/>
            <a:ext cx="54687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Introduction</a:t>
            </a:r>
            <a:endParaRPr/>
          </a:p>
        </p:txBody>
      </p:sp>
      <p:sp>
        <p:nvSpPr>
          <p:cNvPr id="62" name="Google Shape;62;p14"/>
          <p:cNvSpPr txBox="1"/>
          <p:nvPr/>
        </p:nvSpPr>
        <p:spPr>
          <a:xfrm>
            <a:off x="600325" y="1145250"/>
            <a:ext cx="8075700" cy="172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Creating an innovative real estate platform that maps available properties, negotiates discounts and fees based on the speed of leasing, and presents clients with the best match of house specifications, prices, and locations. The platform aims to streamline the real estate search process, benefiting both property owners and prospective tenants.</a:t>
            </a:r>
            <a:endParaRPr sz="1800">
              <a:solidFill>
                <a:schemeClr val="dk2"/>
              </a:solidFill>
            </a:endParaRPr>
          </a:p>
        </p:txBody>
      </p:sp>
      <p:sp>
        <p:nvSpPr>
          <p:cNvPr id="63" name="Google Shape;63;p14"/>
          <p:cNvSpPr txBox="1"/>
          <p:nvPr/>
        </p:nvSpPr>
        <p:spPr>
          <a:xfrm>
            <a:off x="720800" y="2919950"/>
            <a:ext cx="61593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Char char="●"/>
            </a:pPr>
            <a:r>
              <a:rPr lang="en" sz="1800">
                <a:solidFill>
                  <a:schemeClr val="dk1"/>
                </a:solidFill>
              </a:rPr>
              <a:t>Commission Fees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Subscription Plans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Advertising</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Value-Added Services (property management, legal assistance, and financial advisory).</a:t>
            </a:r>
            <a:endParaRPr/>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3">
                                            <p:txEl>
                                              <p:pRg end="0" st="0"/>
                                            </p:txEl>
                                          </p:spTgt>
                                        </p:tgtEl>
                                        <p:attrNameLst>
                                          <p:attrName>style.visibility</p:attrName>
                                        </p:attrNameLst>
                                      </p:cBhvr>
                                      <p:to>
                                        <p:strVal val="visible"/>
                                      </p:to>
                                    </p:set>
                                    <p:animEffect filter="fade" transition="in">
                                      <p:cBhvr>
                                        <p:cTn dur="2000"/>
                                        <p:tgtEl>
                                          <p:spTgt spid="63">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63">
                                            <p:txEl>
                                              <p:pRg end="1" st="1"/>
                                            </p:txEl>
                                          </p:spTgt>
                                        </p:tgtEl>
                                        <p:attrNameLst>
                                          <p:attrName>style.visibility</p:attrName>
                                        </p:attrNameLst>
                                      </p:cBhvr>
                                      <p:to>
                                        <p:strVal val="visible"/>
                                      </p:to>
                                    </p:set>
                                    <p:animEffect filter="fade" transition="in">
                                      <p:cBhvr>
                                        <p:cTn dur="2000"/>
                                        <p:tgtEl>
                                          <p:spTgt spid="63">
                                            <p:txEl>
                                              <p:pRg end="1" st="1"/>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63">
                                            <p:txEl>
                                              <p:pRg end="2" st="2"/>
                                            </p:txEl>
                                          </p:spTgt>
                                        </p:tgtEl>
                                        <p:attrNameLst>
                                          <p:attrName>style.visibility</p:attrName>
                                        </p:attrNameLst>
                                      </p:cBhvr>
                                      <p:to>
                                        <p:strVal val="visible"/>
                                      </p:to>
                                    </p:set>
                                    <p:animEffect filter="fade" transition="in">
                                      <p:cBhvr>
                                        <p:cTn dur="2000"/>
                                        <p:tgtEl>
                                          <p:spTgt spid="63">
                                            <p:txEl>
                                              <p:pRg end="2" st="2"/>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63">
                                            <p:txEl>
                                              <p:pRg end="3" st="3"/>
                                            </p:txEl>
                                          </p:spTgt>
                                        </p:tgtEl>
                                        <p:attrNameLst>
                                          <p:attrName>style.visibility</p:attrName>
                                        </p:attrNameLst>
                                      </p:cBhvr>
                                      <p:to>
                                        <p:strVal val="visible"/>
                                      </p:to>
                                    </p:set>
                                    <p:animEffect filter="fade" transition="in">
                                      <p:cBhvr>
                                        <p:cTn dur="2000"/>
                                        <p:tgtEl>
                                          <p:spTgt spid="6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rotWithShape="1">
          <a:blip r:embed="rId3">
            <a:alphaModFix/>
          </a:blip>
          <a:srcRect b="19562" l="0" r="0" t="0"/>
          <a:stretch/>
        </p:blipFill>
        <p:spPr>
          <a:xfrm rot="5400000">
            <a:off x="5700412" y="1715788"/>
            <a:ext cx="4282875" cy="1185600"/>
          </a:xfrm>
          <a:prstGeom prst="rect">
            <a:avLst/>
          </a:prstGeom>
          <a:noFill/>
          <a:ln>
            <a:noFill/>
          </a:ln>
        </p:spPr>
      </p:pic>
      <p:sp>
        <p:nvSpPr>
          <p:cNvPr id="69" name="Google Shape;69;p15"/>
          <p:cNvSpPr txBox="1"/>
          <p:nvPr/>
        </p:nvSpPr>
        <p:spPr>
          <a:xfrm>
            <a:off x="780075" y="4268925"/>
            <a:ext cx="1245000" cy="6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Coimbra 170k €</a:t>
            </a:r>
            <a:endParaRPr sz="1600">
              <a:solidFill>
                <a:schemeClr val="dk2"/>
              </a:solidFill>
            </a:endParaRPr>
          </a:p>
        </p:txBody>
      </p:sp>
      <p:pic>
        <p:nvPicPr>
          <p:cNvPr id="70" name="Google Shape;70;p15"/>
          <p:cNvPicPr preferRelativeResize="0"/>
          <p:nvPr/>
        </p:nvPicPr>
        <p:blipFill rotWithShape="1">
          <a:blip r:embed="rId4">
            <a:alphaModFix/>
          </a:blip>
          <a:srcRect b="34967" l="0" r="8833" t="0"/>
          <a:stretch/>
        </p:blipFill>
        <p:spPr>
          <a:xfrm flipH="1" rot="5400000">
            <a:off x="4976713" y="2486113"/>
            <a:ext cx="2852701" cy="822824"/>
          </a:xfrm>
          <a:prstGeom prst="rect">
            <a:avLst/>
          </a:prstGeom>
          <a:noFill/>
          <a:ln>
            <a:noFill/>
          </a:ln>
        </p:spPr>
      </p:pic>
      <p:pic>
        <p:nvPicPr>
          <p:cNvPr id="71" name="Google Shape;71;p15"/>
          <p:cNvPicPr preferRelativeResize="0"/>
          <p:nvPr/>
        </p:nvPicPr>
        <p:blipFill rotWithShape="1">
          <a:blip r:embed="rId5">
            <a:alphaModFix/>
          </a:blip>
          <a:srcRect b="23442" l="0" r="62286" t="20475"/>
          <a:stretch/>
        </p:blipFill>
        <p:spPr>
          <a:xfrm flipH="1" rot="5400000">
            <a:off x="820100" y="3403500"/>
            <a:ext cx="814226" cy="632175"/>
          </a:xfrm>
          <a:prstGeom prst="rect">
            <a:avLst/>
          </a:prstGeom>
          <a:noFill/>
          <a:ln>
            <a:noFill/>
          </a:ln>
        </p:spPr>
      </p:pic>
      <p:pic>
        <p:nvPicPr>
          <p:cNvPr id="72" name="Google Shape;72;p15"/>
          <p:cNvPicPr preferRelativeResize="0"/>
          <p:nvPr/>
        </p:nvPicPr>
        <p:blipFill rotWithShape="1">
          <a:blip r:embed="rId6">
            <a:alphaModFix/>
          </a:blip>
          <a:srcRect b="39919" l="12967" r="0" t="17058"/>
          <a:stretch/>
        </p:blipFill>
        <p:spPr>
          <a:xfrm rot="5400000">
            <a:off x="4015688" y="2739087"/>
            <a:ext cx="2186025" cy="873650"/>
          </a:xfrm>
          <a:prstGeom prst="rect">
            <a:avLst/>
          </a:prstGeom>
          <a:noFill/>
          <a:ln>
            <a:noFill/>
          </a:ln>
        </p:spPr>
      </p:pic>
      <p:sp>
        <p:nvSpPr>
          <p:cNvPr id="73" name="Google Shape;73;p15"/>
          <p:cNvSpPr txBox="1"/>
          <p:nvPr/>
        </p:nvSpPr>
        <p:spPr>
          <a:xfrm>
            <a:off x="3193838" y="4268925"/>
            <a:ext cx="1245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Aveiro</a:t>
            </a:r>
            <a:endParaRPr sz="1600">
              <a:solidFill>
                <a:schemeClr val="dk2"/>
              </a:solidFill>
            </a:endParaRPr>
          </a:p>
          <a:p>
            <a:pPr indent="0" lvl="0" marL="0" rtl="0" algn="l">
              <a:spcBef>
                <a:spcPts val="0"/>
              </a:spcBef>
              <a:spcAft>
                <a:spcPts val="0"/>
              </a:spcAft>
              <a:buNone/>
            </a:pPr>
            <a:r>
              <a:rPr lang="en" sz="1600">
                <a:solidFill>
                  <a:schemeClr val="dk2"/>
                </a:solidFill>
              </a:rPr>
              <a:t>342k €</a:t>
            </a:r>
            <a:endParaRPr sz="1600">
              <a:solidFill>
                <a:schemeClr val="dk2"/>
              </a:solidFill>
            </a:endParaRPr>
          </a:p>
          <a:p>
            <a:pPr indent="0" lvl="0" marL="0" rtl="0" algn="l">
              <a:spcBef>
                <a:spcPts val="0"/>
              </a:spcBef>
              <a:spcAft>
                <a:spcPts val="0"/>
              </a:spcAft>
              <a:buNone/>
            </a:pPr>
            <a:r>
              <a:t/>
            </a:r>
            <a:endParaRPr sz="1600">
              <a:solidFill>
                <a:schemeClr val="dk2"/>
              </a:solidFill>
            </a:endParaRPr>
          </a:p>
        </p:txBody>
      </p:sp>
      <p:pic>
        <p:nvPicPr>
          <p:cNvPr id="74" name="Google Shape;74;p15"/>
          <p:cNvPicPr preferRelativeResize="0"/>
          <p:nvPr/>
        </p:nvPicPr>
        <p:blipFill rotWithShape="1">
          <a:blip r:embed="rId7">
            <a:alphaModFix/>
          </a:blip>
          <a:srcRect b="38026" l="0" r="34636" t="0"/>
          <a:stretch/>
        </p:blipFill>
        <p:spPr>
          <a:xfrm flipH="1" rot="5400000">
            <a:off x="3117812" y="3186437"/>
            <a:ext cx="1278550" cy="734025"/>
          </a:xfrm>
          <a:prstGeom prst="rect">
            <a:avLst/>
          </a:prstGeom>
          <a:noFill/>
          <a:ln>
            <a:noFill/>
          </a:ln>
        </p:spPr>
      </p:pic>
      <p:pic>
        <p:nvPicPr>
          <p:cNvPr id="75" name="Google Shape;75;p15"/>
          <p:cNvPicPr preferRelativeResize="0"/>
          <p:nvPr/>
        </p:nvPicPr>
        <p:blipFill rotWithShape="1">
          <a:blip r:embed="rId8">
            <a:alphaModFix/>
          </a:blip>
          <a:srcRect b="37834" l="0" r="0" t="18546"/>
          <a:stretch/>
        </p:blipFill>
        <p:spPr>
          <a:xfrm flipH="1" rot="5400000">
            <a:off x="1762812" y="3141410"/>
            <a:ext cx="1407777" cy="883999"/>
          </a:xfrm>
          <a:prstGeom prst="rect">
            <a:avLst/>
          </a:prstGeom>
          <a:noFill/>
          <a:ln>
            <a:noFill/>
          </a:ln>
        </p:spPr>
      </p:pic>
      <p:sp>
        <p:nvSpPr>
          <p:cNvPr id="76" name="Google Shape;76;p15"/>
          <p:cNvSpPr txBox="1"/>
          <p:nvPr/>
        </p:nvSpPr>
        <p:spPr>
          <a:xfrm>
            <a:off x="780075" y="391800"/>
            <a:ext cx="46749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highlight>
                  <a:schemeClr val="lt1"/>
                </a:highlight>
              </a:rPr>
              <a:t>Average House </a:t>
            </a:r>
            <a:endParaRPr b="1" sz="3300">
              <a:highlight>
                <a:schemeClr val="lt1"/>
              </a:highlight>
            </a:endParaRPr>
          </a:p>
          <a:p>
            <a:pPr indent="0" lvl="0" marL="0" rtl="0" algn="l">
              <a:spcBef>
                <a:spcPts val="0"/>
              </a:spcBef>
              <a:spcAft>
                <a:spcPts val="0"/>
              </a:spcAft>
              <a:buNone/>
            </a:pPr>
            <a:r>
              <a:rPr b="1" lang="en" sz="3300">
                <a:highlight>
                  <a:schemeClr val="lt1"/>
                </a:highlight>
              </a:rPr>
              <a:t>Price </a:t>
            </a:r>
            <a:endParaRPr b="1" sz="3300">
              <a:highlight>
                <a:schemeClr val="lt1"/>
              </a:highlight>
            </a:endParaRPr>
          </a:p>
        </p:txBody>
      </p:sp>
      <p:sp>
        <p:nvSpPr>
          <p:cNvPr id="77" name="Google Shape;77;p15"/>
          <p:cNvSpPr txBox="1"/>
          <p:nvPr/>
        </p:nvSpPr>
        <p:spPr>
          <a:xfrm>
            <a:off x="1948875" y="4268925"/>
            <a:ext cx="1111800" cy="6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Braga 319</a:t>
            </a:r>
            <a:r>
              <a:rPr lang="en" sz="1600">
                <a:solidFill>
                  <a:schemeClr val="dk2"/>
                </a:solidFill>
              </a:rPr>
              <a:t>k €</a:t>
            </a:r>
            <a:endParaRPr sz="1600">
              <a:solidFill>
                <a:schemeClr val="dk2"/>
              </a:solidFill>
            </a:endParaRPr>
          </a:p>
        </p:txBody>
      </p:sp>
      <p:sp>
        <p:nvSpPr>
          <p:cNvPr id="78" name="Google Shape;78;p15"/>
          <p:cNvSpPr txBox="1"/>
          <p:nvPr/>
        </p:nvSpPr>
        <p:spPr>
          <a:xfrm>
            <a:off x="4592738" y="4268925"/>
            <a:ext cx="1245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Porto</a:t>
            </a:r>
            <a:endParaRPr sz="1600">
              <a:solidFill>
                <a:schemeClr val="dk2"/>
              </a:solidFill>
            </a:endParaRPr>
          </a:p>
          <a:p>
            <a:pPr indent="0" lvl="0" marL="0" rtl="0" algn="l">
              <a:spcBef>
                <a:spcPts val="0"/>
              </a:spcBef>
              <a:spcAft>
                <a:spcPts val="0"/>
              </a:spcAft>
              <a:buNone/>
            </a:pPr>
            <a:r>
              <a:rPr lang="en" sz="1600">
                <a:solidFill>
                  <a:schemeClr val="dk2"/>
                </a:solidFill>
              </a:rPr>
              <a:t>475k €</a:t>
            </a:r>
            <a:endParaRPr sz="1600">
              <a:solidFill>
                <a:schemeClr val="dk2"/>
              </a:solidFill>
            </a:endParaRPr>
          </a:p>
          <a:p>
            <a:pPr indent="0" lvl="0" marL="0" rtl="0" algn="l">
              <a:spcBef>
                <a:spcPts val="0"/>
              </a:spcBef>
              <a:spcAft>
                <a:spcPts val="0"/>
              </a:spcAft>
              <a:buNone/>
            </a:pPr>
            <a:r>
              <a:t/>
            </a:r>
            <a:endParaRPr sz="1600">
              <a:solidFill>
                <a:schemeClr val="dk2"/>
              </a:solidFill>
            </a:endParaRPr>
          </a:p>
        </p:txBody>
      </p:sp>
      <p:sp>
        <p:nvSpPr>
          <p:cNvPr id="79" name="Google Shape;79;p15"/>
          <p:cNvSpPr txBox="1"/>
          <p:nvPr/>
        </p:nvSpPr>
        <p:spPr>
          <a:xfrm>
            <a:off x="5780550" y="4297625"/>
            <a:ext cx="1245000" cy="5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Faro</a:t>
            </a:r>
            <a:endParaRPr sz="1600">
              <a:solidFill>
                <a:schemeClr val="dk2"/>
              </a:solidFill>
            </a:endParaRPr>
          </a:p>
          <a:p>
            <a:pPr indent="0" lvl="0" marL="0" rtl="0" algn="l">
              <a:spcBef>
                <a:spcPts val="0"/>
              </a:spcBef>
              <a:spcAft>
                <a:spcPts val="0"/>
              </a:spcAft>
              <a:buNone/>
            </a:pPr>
            <a:r>
              <a:rPr lang="en" sz="1600">
                <a:solidFill>
                  <a:schemeClr val="dk2"/>
                </a:solidFill>
              </a:rPr>
              <a:t>734k €</a:t>
            </a:r>
            <a:endParaRPr sz="1600">
              <a:solidFill>
                <a:schemeClr val="dk2"/>
              </a:solidFill>
            </a:endParaRPr>
          </a:p>
          <a:p>
            <a:pPr indent="0" lvl="0" marL="0" rtl="0" algn="l">
              <a:spcBef>
                <a:spcPts val="0"/>
              </a:spcBef>
              <a:spcAft>
                <a:spcPts val="0"/>
              </a:spcAft>
              <a:buNone/>
            </a:pPr>
            <a:r>
              <a:t/>
            </a:r>
            <a:endParaRPr sz="1600">
              <a:solidFill>
                <a:schemeClr val="dk2"/>
              </a:solidFill>
            </a:endParaRPr>
          </a:p>
        </p:txBody>
      </p:sp>
      <p:sp>
        <p:nvSpPr>
          <p:cNvPr id="80" name="Google Shape;80;p15"/>
          <p:cNvSpPr txBox="1"/>
          <p:nvPr/>
        </p:nvSpPr>
        <p:spPr>
          <a:xfrm>
            <a:off x="7219350" y="4297625"/>
            <a:ext cx="1245000" cy="5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rPr>
              <a:t>Lisbon</a:t>
            </a:r>
            <a:endParaRPr sz="1600">
              <a:solidFill>
                <a:schemeClr val="dk2"/>
              </a:solidFill>
            </a:endParaRPr>
          </a:p>
          <a:p>
            <a:pPr indent="0" lvl="0" marL="0" rtl="0" algn="l">
              <a:spcBef>
                <a:spcPts val="0"/>
              </a:spcBef>
              <a:spcAft>
                <a:spcPts val="0"/>
              </a:spcAft>
              <a:buNone/>
            </a:pPr>
            <a:r>
              <a:rPr lang="en" sz="1600">
                <a:solidFill>
                  <a:schemeClr val="dk2"/>
                </a:solidFill>
              </a:rPr>
              <a:t>971k €</a:t>
            </a:r>
            <a:endParaRPr sz="1600">
              <a:solidFill>
                <a:schemeClr val="dk2"/>
              </a:solidFill>
            </a:endParaRPr>
          </a:p>
          <a:p>
            <a:pPr indent="0" lvl="0" marL="0" rtl="0" algn="l">
              <a:spcBef>
                <a:spcPts val="0"/>
              </a:spcBef>
              <a:spcAft>
                <a:spcPts val="0"/>
              </a:spcAft>
              <a:buNone/>
            </a:pPr>
            <a:r>
              <a:t/>
            </a:r>
            <a:endParaRPr sz="1600">
              <a:solidFill>
                <a:schemeClr val="dk2"/>
              </a:solidFill>
            </a:endParaRPr>
          </a:p>
        </p:txBody>
      </p:sp>
    </p:spTree>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6"/>
          <p:cNvPicPr preferRelativeResize="0"/>
          <p:nvPr/>
        </p:nvPicPr>
        <p:blipFill>
          <a:blip r:embed="rId3">
            <a:alphaModFix/>
          </a:blip>
          <a:stretch>
            <a:fillRect/>
          </a:stretch>
        </p:blipFill>
        <p:spPr>
          <a:xfrm>
            <a:off x="1747076" y="259775"/>
            <a:ext cx="1493807" cy="1111350"/>
          </a:xfrm>
          <a:prstGeom prst="rect">
            <a:avLst/>
          </a:prstGeom>
          <a:noFill/>
          <a:ln>
            <a:noFill/>
          </a:ln>
        </p:spPr>
      </p:pic>
      <p:pic>
        <p:nvPicPr>
          <p:cNvPr id="86" name="Google Shape;86;p16"/>
          <p:cNvPicPr preferRelativeResize="0"/>
          <p:nvPr/>
        </p:nvPicPr>
        <p:blipFill rotWithShape="1">
          <a:blip r:embed="rId4">
            <a:alphaModFix/>
          </a:blip>
          <a:srcRect b="0" l="18018" r="20061" t="0"/>
          <a:stretch/>
        </p:blipFill>
        <p:spPr>
          <a:xfrm>
            <a:off x="366075" y="1197925"/>
            <a:ext cx="2337949" cy="3775850"/>
          </a:xfrm>
          <a:prstGeom prst="rect">
            <a:avLst/>
          </a:prstGeom>
          <a:noFill/>
          <a:ln>
            <a:noFill/>
          </a:ln>
        </p:spPr>
      </p:pic>
      <p:sp>
        <p:nvSpPr>
          <p:cNvPr id="87" name="Google Shape;87;p16"/>
          <p:cNvSpPr txBox="1"/>
          <p:nvPr/>
        </p:nvSpPr>
        <p:spPr>
          <a:xfrm>
            <a:off x="3344850" y="1677850"/>
            <a:ext cx="4778700" cy="25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2"/>
                </a:solidFill>
              </a:rPr>
              <a:t>Study has shown:</a:t>
            </a:r>
            <a:endParaRPr sz="2000">
              <a:solidFill>
                <a:schemeClr val="dk2"/>
              </a:solidFill>
            </a:endParaRPr>
          </a:p>
          <a:p>
            <a:pPr indent="0" lvl="0" marL="0" rtl="0" algn="l">
              <a:spcBef>
                <a:spcPts val="0"/>
              </a:spcBef>
              <a:spcAft>
                <a:spcPts val="0"/>
              </a:spcAft>
              <a:buNone/>
            </a:pPr>
            <a:r>
              <a:t/>
            </a:r>
            <a:endParaRPr sz="2000">
              <a:solidFill>
                <a:schemeClr val="dk2"/>
              </a:solidFill>
            </a:endParaRPr>
          </a:p>
          <a:p>
            <a:pPr indent="-355600" lvl="0" marL="457200" rtl="0" algn="l">
              <a:lnSpc>
                <a:spcPct val="115000"/>
              </a:lnSpc>
              <a:spcBef>
                <a:spcPts val="0"/>
              </a:spcBef>
              <a:spcAft>
                <a:spcPts val="0"/>
              </a:spcAft>
              <a:buClr>
                <a:schemeClr val="dk2"/>
              </a:buClr>
              <a:buSzPts val="2000"/>
              <a:buChar char="●"/>
            </a:pPr>
            <a:r>
              <a:rPr lang="en" sz="2000">
                <a:solidFill>
                  <a:schemeClr val="dk2"/>
                </a:solidFill>
              </a:rPr>
              <a:t>Cities with higher average income </a:t>
            </a:r>
            <a:endParaRPr sz="2000">
              <a:solidFill>
                <a:schemeClr val="dk2"/>
              </a:solidFill>
            </a:endParaRPr>
          </a:p>
          <a:p>
            <a:pPr indent="-355600" lvl="0" marL="457200" rtl="0" algn="l">
              <a:lnSpc>
                <a:spcPct val="115000"/>
              </a:lnSpc>
              <a:spcBef>
                <a:spcPts val="0"/>
              </a:spcBef>
              <a:spcAft>
                <a:spcPts val="0"/>
              </a:spcAft>
              <a:buClr>
                <a:schemeClr val="dk2"/>
              </a:buClr>
              <a:buSzPts val="2000"/>
              <a:buChar char="●"/>
            </a:pPr>
            <a:r>
              <a:rPr lang="en" sz="2000">
                <a:solidFill>
                  <a:schemeClr val="dk2"/>
                </a:solidFill>
              </a:rPr>
              <a:t>Short term rental </a:t>
            </a:r>
            <a:endParaRPr sz="2000">
              <a:solidFill>
                <a:schemeClr val="dk2"/>
              </a:solidFill>
            </a:endParaRPr>
          </a:p>
          <a:p>
            <a:pPr indent="-355600" lvl="0" marL="457200" rtl="0" algn="l">
              <a:lnSpc>
                <a:spcPct val="115000"/>
              </a:lnSpc>
              <a:spcBef>
                <a:spcPts val="0"/>
              </a:spcBef>
              <a:spcAft>
                <a:spcPts val="0"/>
              </a:spcAft>
              <a:buClr>
                <a:schemeClr val="dk2"/>
              </a:buClr>
              <a:buSzPts val="2000"/>
              <a:buChar char="●"/>
            </a:pPr>
            <a:r>
              <a:rPr lang="en" sz="2000">
                <a:solidFill>
                  <a:schemeClr val="dk2"/>
                </a:solidFill>
              </a:rPr>
              <a:t>Bigger cities has higher price compare to smaller cities</a:t>
            </a:r>
            <a:endParaRPr sz="2000">
              <a:solidFill>
                <a:schemeClr val="dk2"/>
              </a:solidFill>
            </a:endParaRPr>
          </a:p>
          <a:p>
            <a:pPr indent="-355600" lvl="0" marL="457200" rtl="0" algn="l">
              <a:lnSpc>
                <a:spcPct val="115000"/>
              </a:lnSpc>
              <a:spcBef>
                <a:spcPts val="0"/>
              </a:spcBef>
              <a:spcAft>
                <a:spcPts val="0"/>
              </a:spcAft>
              <a:buClr>
                <a:schemeClr val="dk2"/>
              </a:buClr>
              <a:buSzPts val="2000"/>
              <a:buChar char="●"/>
            </a:pPr>
            <a:r>
              <a:rPr lang="en" sz="2000">
                <a:solidFill>
                  <a:schemeClr val="dk2"/>
                </a:solidFill>
              </a:rPr>
              <a:t>Touristic places</a:t>
            </a:r>
            <a:endParaRPr sz="2000">
              <a:solidFill>
                <a:schemeClr val="dk2"/>
              </a:solidFill>
            </a:endParaRPr>
          </a:p>
          <a:p>
            <a:pPr indent="-355600" lvl="0" marL="457200" rtl="0" algn="l">
              <a:lnSpc>
                <a:spcPct val="115000"/>
              </a:lnSpc>
              <a:spcBef>
                <a:spcPts val="0"/>
              </a:spcBef>
              <a:spcAft>
                <a:spcPts val="0"/>
              </a:spcAft>
              <a:buClr>
                <a:schemeClr val="dk2"/>
              </a:buClr>
              <a:buSzPts val="2000"/>
              <a:buChar char="●"/>
            </a:pPr>
            <a:r>
              <a:rPr lang="en" sz="2000">
                <a:solidFill>
                  <a:schemeClr val="dk2"/>
                </a:solidFill>
              </a:rPr>
              <a:t>Top ranked universities</a:t>
            </a:r>
            <a:endParaRPr sz="2000">
              <a:solidFill>
                <a:schemeClr val="dk2"/>
              </a:solidFill>
            </a:endParaRPr>
          </a:p>
        </p:txBody>
      </p:sp>
      <p:sp>
        <p:nvSpPr>
          <p:cNvPr id="88" name="Google Shape;88;p16"/>
          <p:cNvSpPr txBox="1"/>
          <p:nvPr/>
        </p:nvSpPr>
        <p:spPr>
          <a:xfrm>
            <a:off x="3344850" y="443900"/>
            <a:ext cx="4520100" cy="7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300">
                <a:solidFill>
                  <a:schemeClr val="dk2"/>
                </a:solidFill>
              </a:rPr>
              <a:t>So expensive?</a:t>
            </a:r>
            <a:endParaRPr b="1" sz="4300">
              <a:solidFill>
                <a:schemeClr val="dk2"/>
              </a:solidFill>
            </a:endParaRPr>
          </a:p>
        </p:txBody>
      </p:sp>
      <p:pic>
        <p:nvPicPr>
          <p:cNvPr id="89" name="Google Shape;89;p16"/>
          <p:cNvPicPr preferRelativeResize="0"/>
          <p:nvPr/>
        </p:nvPicPr>
        <p:blipFill rotWithShape="1">
          <a:blip r:embed="rId5">
            <a:alphaModFix/>
          </a:blip>
          <a:srcRect b="11799" l="19265" r="20417" t="9848"/>
          <a:stretch/>
        </p:blipFill>
        <p:spPr>
          <a:xfrm>
            <a:off x="7337975" y="2884138"/>
            <a:ext cx="1493800" cy="2089625"/>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87">
                                            <p:txEl>
                                              <p:pRg end="0" st="0"/>
                                            </p:txEl>
                                          </p:spTgt>
                                        </p:tgtEl>
                                        <p:attrNameLst>
                                          <p:attrName>style.visibility</p:attrName>
                                        </p:attrNameLst>
                                      </p:cBhvr>
                                      <p:to>
                                        <p:strVal val="visible"/>
                                      </p:to>
                                    </p:set>
                                    <p:anim calcmode="lin" valueType="num">
                                      <p:cBhvr additive="base">
                                        <p:cTn dur="1000"/>
                                        <p:tgtEl>
                                          <p:spTgt spid="87">
                                            <p:txEl>
                                              <p:pRg end="0" st="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87">
                                            <p:txEl>
                                              <p:pRg end="1" st="1"/>
                                            </p:txEl>
                                          </p:spTgt>
                                        </p:tgtEl>
                                        <p:attrNameLst>
                                          <p:attrName>style.visibility</p:attrName>
                                        </p:attrNameLst>
                                      </p:cBhvr>
                                      <p:to>
                                        <p:strVal val="visible"/>
                                      </p:to>
                                    </p:set>
                                    <p:anim calcmode="lin" valueType="num">
                                      <p:cBhvr additive="base">
                                        <p:cTn dur="1000"/>
                                        <p:tgtEl>
                                          <p:spTgt spid="87">
                                            <p:txEl>
                                              <p:pRg end="1" st="1"/>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87">
                                            <p:txEl>
                                              <p:pRg end="2" st="2"/>
                                            </p:txEl>
                                          </p:spTgt>
                                        </p:tgtEl>
                                        <p:attrNameLst>
                                          <p:attrName>style.visibility</p:attrName>
                                        </p:attrNameLst>
                                      </p:cBhvr>
                                      <p:to>
                                        <p:strVal val="visible"/>
                                      </p:to>
                                    </p:set>
                                    <p:anim calcmode="lin" valueType="num">
                                      <p:cBhvr additive="base">
                                        <p:cTn dur="1000"/>
                                        <p:tgtEl>
                                          <p:spTgt spid="87">
                                            <p:txEl>
                                              <p:pRg end="2" st="2"/>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4">
                                  <p:stCondLst>
                                    <p:cond delay="0"/>
                                  </p:stCondLst>
                                  <p:childTnLst>
                                    <p:set>
                                      <p:cBhvr>
                                        <p:cTn dur="1" fill="hold">
                                          <p:stCondLst>
                                            <p:cond delay="0"/>
                                          </p:stCondLst>
                                        </p:cTn>
                                        <p:tgtEl>
                                          <p:spTgt spid="87">
                                            <p:txEl>
                                              <p:pRg end="3" st="3"/>
                                            </p:txEl>
                                          </p:spTgt>
                                        </p:tgtEl>
                                        <p:attrNameLst>
                                          <p:attrName>style.visibility</p:attrName>
                                        </p:attrNameLst>
                                      </p:cBhvr>
                                      <p:to>
                                        <p:strVal val="visible"/>
                                      </p:to>
                                    </p:set>
                                    <p:anim calcmode="lin" valueType="num">
                                      <p:cBhvr additive="base">
                                        <p:cTn dur="1000"/>
                                        <p:tgtEl>
                                          <p:spTgt spid="87">
                                            <p:txEl>
                                              <p:pRg end="3" st="3"/>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4000"/>
                            </p:stCondLst>
                            <p:childTnLst>
                              <p:par>
                                <p:cTn fill="hold" nodeType="afterEffect" presetClass="entr" presetID="2" presetSubtype="4">
                                  <p:stCondLst>
                                    <p:cond delay="0"/>
                                  </p:stCondLst>
                                  <p:childTnLst>
                                    <p:set>
                                      <p:cBhvr>
                                        <p:cTn dur="1" fill="hold">
                                          <p:stCondLst>
                                            <p:cond delay="0"/>
                                          </p:stCondLst>
                                        </p:cTn>
                                        <p:tgtEl>
                                          <p:spTgt spid="87">
                                            <p:txEl>
                                              <p:pRg end="4" st="4"/>
                                            </p:txEl>
                                          </p:spTgt>
                                        </p:tgtEl>
                                        <p:attrNameLst>
                                          <p:attrName>style.visibility</p:attrName>
                                        </p:attrNameLst>
                                      </p:cBhvr>
                                      <p:to>
                                        <p:strVal val="visible"/>
                                      </p:to>
                                    </p:set>
                                    <p:anim calcmode="lin" valueType="num">
                                      <p:cBhvr additive="base">
                                        <p:cTn dur="1000"/>
                                        <p:tgtEl>
                                          <p:spTgt spid="87">
                                            <p:txEl>
                                              <p:pRg end="4" st="4"/>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5000"/>
                            </p:stCondLst>
                            <p:childTnLst>
                              <p:par>
                                <p:cTn fill="hold" nodeType="afterEffect" presetClass="entr" presetID="2" presetSubtype="4">
                                  <p:stCondLst>
                                    <p:cond delay="0"/>
                                  </p:stCondLst>
                                  <p:childTnLst>
                                    <p:set>
                                      <p:cBhvr>
                                        <p:cTn dur="1" fill="hold">
                                          <p:stCondLst>
                                            <p:cond delay="0"/>
                                          </p:stCondLst>
                                        </p:cTn>
                                        <p:tgtEl>
                                          <p:spTgt spid="87">
                                            <p:txEl>
                                              <p:pRg end="5" st="5"/>
                                            </p:txEl>
                                          </p:spTgt>
                                        </p:tgtEl>
                                        <p:attrNameLst>
                                          <p:attrName>style.visibility</p:attrName>
                                        </p:attrNameLst>
                                      </p:cBhvr>
                                      <p:to>
                                        <p:strVal val="visible"/>
                                      </p:to>
                                    </p:set>
                                    <p:anim calcmode="lin" valueType="num">
                                      <p:cBhvr additive="base">
                                        <p:cTn dur="1000"/>
                                        <p:tgtEl>
                                          <p:spTgt spid="87">
                                            <p:txEl>
                                              <p:pRg end="5" st="5"/>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6000"/>
                            </p:stCondLst>
                            <p:childTnLst>
                              <p:par>
                                <p:cTn fill="hold" nodeType="afterEffect" presetClass="entr" presetID="2" presetSubtype="4">
                                  <p:stCondLst>
                                    <p:cond delay="0"/>
                                  </p:stCondLst>
                                  <p:childTnLst>
                                    <p:set>
                                      <p:cBhvr>
                                        <p:cTn dur="1" fill="hold">
                                          <p:stCondLst>
                                            <p:cond delay="0"/>
                                          </p:stCondLst>
                                        </p:cTn>
                                        <p:tgtEl>
                                          <p:spTgt spid="87">
                                            <p:txEl>
                                              <p:pRg end="6" st="6"/>
                                            </p:txEl>
                                          </p:spTgt>
                                        </p:tgtEl>
                                        <p:attrNameLst>
                                          <p:attrName>style.visibility</p:attrName>
                                        </p:attrNameLst>
                                      </p:cBhvr>
                                      <p:to>
                                        <p:strVal val="visible"/>
                                      </p:to>
                                    </p:set>
                                    <p:anim calcmode="lin" valueType="num">
                                      <p:cBhvr additive="base">
                                        <p:cTn dur="1000"/>
                                        <p:tgtEl>
                                          <p:spTgt spid="87">
                                            <p:txEl>
                                              <p:pRg end="6" st="6"/>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3" presetSubtype="16">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2500"/>
                                        <p:tgtEl>
                                          <p:spTgt spid="89"/>
                                        </p:tgtEl>
                                        <p:attrNameLst>
                                          <p:attrName>ppt_w</p:attrName>
                                        </p:attrNameLst>
                                      </p:cBhvr>
                                      <p:tavLst>
                                        <p:tav fmla="" tm="0">
                                          <p:val>
                                            <p:strVal val="0"/>
                                          </p:val>
                                        </p:tav>
                                        <p:tav fmla="" tm="100000">
                                          <p:val>
                                            <p:strVal val="#ppt_w"/>
                                          </p:val>
                                        </p:tav>
                                      </p:tavLst>
                                    </p:anim>
                                    <p:anim calcmode="lin" valueType="num">
                                      <p:cBhvr additive="base">
                                        <p:cTn dur="2500"/>
                                        <p:tgtEl>
                                          <p:spTgt spid="8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7"/>
          <p:cNvPicPr preferRelativeResize="0"/>
          <p:nvPr/>
        </p:nvPicPr>
        <p:blipFill>
          <a:blip r:embed="rId3">
            <a:alphaModFix/>
          </a:blip>
          <a:stretch>
            <a:fillRect/>
          </a:stretch>
        </p:blipFill>
        <p:spPr>
          <a:xfrm>
            <a:off x="6592750" y="331400"/>
            <a:ext cx="2343424" cy="4480700"/>
          </a:xfrm>
          <a:prstGeom prst="rect">
            <a:avLst/>
          </a:prstGeom>
          <a:noFill/>
          <a:ln>
            <a:noFill/>
          </a:ln>
        </p:spPr>
      </p:pic>
      <p:pic>
        <p:nvPicPr>
          <p:cNvPr id="95" name="Google Shape;95;p17" title="Greece Volos GIF (Provided by Tenor)"/>
          <p:cNvPicPr preferRelativeResize="0"/>
          <p:nvPr/>
        </p:nvPicPr>
        <p:blipFill rotWithShape="1">
          <a:blip r:embed="rId4">
            <a:alphaModFix/>
          </a:blip>
          <a:srcRect b="9106" l="7061" r="6828" t="5946"/>
          <a:stretch/>
        </p:blipFill>
        <p:spPr>
          <a:xfrm>
            <a:off x="294425" y="1719526"/>
            <a:ext cx="6028250" cy="3092575"/>
          </a:xfrm>
          <a:prstGeom prst="rect">
            <a:avLst/>
          </a:prstGeom>
          <a:noFill/>
          <a:ln>
            <a:noFill/>
          </a:ln>
        </p:spPr>
      </p:pic>
      <p:sp>
        <p:nvSpPr>
          <p:cNvPr id="96" name="Google Shape;96;p17"/>
          <p:cNvSpPr txBox="1"/>
          <p:nvPr/>
        </p:nvSpPr>
        <p:spPr>
          <a:xfrm>
            <a:off x="294425" y="576200"/>
            <a:ext cx="5475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rPr>
              <a:t>Fancy for a house in any coastal city of Portugal?</a:t>
            </a:r>
            <a:endParaRPr b="1" sz="2600">
              <a:solidFill>
                <a:schemeClr val="dk2"/>
              </a:solidFill>
            </a:endParaRPr>
          </a:p>
        </p:txBody>
      </p:sp>
      <p:pic>
        <p:nvPicPr>
          <p:cNvPr id="97" name="Google Shape;97;p17" title="technology-logo-154000.mp3">
            <a:hlinkClick r:id="rId5"/>
          </p:cNvPr>
          <p:cNvPicPr preferRelativeResize="0"/>
          <p:nvPr/>
        </p:nvPicPr>
        <p:blipFill>
          <a:blip r:embed="rId6">
            <a:alphaModFix/>
          </a:blip>
          <a:stretch>
            <a:fillRect/>
          </a:stretch>
        </p:blipFill>
        <p:spPr>
          <a:xfrm>
            <a:off x="152400" y="152400"/>
            <a:ext cx="271400" cy="271400"/>
          </a:xfrm>
          <a:prstGeom prst="rect">
            <a:avLst/>
          </a:prstGeom>
          <a:noFill/>
          <a:ln>
            <a:noFill/>
          </a:ln>
        </p:spPr>
      </p:pic>
    </p:spTree>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nvSpPr>
        <p:spPr>
          <a:xfrm>
            <a:off x="175600" y="701925"/>
            <a:ext cx="2060700" cy="3494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2300">
                <a:solidFill>
                  <a:schemeClr val="dk2"/>
                </a:solidFill>
              </a:rPr>
              <a:t>Our analysis shows </a:t>
            </a:r>
            <a:r>
              <a:rPr b="1" i="1" lang="en" sz="2500">
                <a:solidFill>
                  <a:schemeClr val="dk2"/>
                </a:solidFill>
              </a:rPr>
              <a:t>Porto has lower average price</a:t>
            </a:r>
            <a:r>
              <a:rPr lang="en" sz="2300">
                <a:solidFill>
                  <a:schemeClr val="dk2"/>
                </a:solidFill>
              </a:rPr>
              <a:t> for properties compare to Lisbon and Faro</a:t>
            </a:r>
            <a:endParaRPr sz="2300">
              <a:solidFill>
                <a:schemeClr val="dk2"/>
              </a:solidFill>
            </a:endParaRPr>
          </a:p>
        </p:txBody>
      </p:sp>
      <p:pic>
        <p:nvPicPr>
          <p:cNvPr id="103" name="Google Shape;103;p18"/>
          <p:cNvPicPr preferRelativeResize="0"/>
          <p:nvPr/>
        </p:nvPicPr>
        <p:blipFill>
          <a:blip r:embed="rId3">
            <a:alphaModFix/>
          </a:blip>
          <a:stretch>
            <a:fillRect/>
          </a:stretch>
        </p:blipFill>
        <p:spPr>
          <a:xfrm>
            <a:off x="2449825" y="336713"/>
            <a:ext cx="6278548" cy="4224531"/>
          </a:xfrm>
          <a:prstGeom prst="rect">
            <a:avLst/>
          </a:prstGeom>
          <a:noFill/>
          <a:ln>
            <a:noFill/>
          </a:ln>
        </p:spPr>
      </p:pic>
    </p:spTree>
  </p:cSld>
  <p:clrMapOvr>
    <a:masterClrMapping/>
  </p:clrMapOvr>
  <p:transition spd="med">
    <p:push dir="r"/>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9" title="Available properties in the market "/>
          <p:cNvPicPr preferRelativeResize="0"/>
          <p:nvPr/>
        </p:nvPicPr>
        <p:blipFill>
          <a:blip r:embed="rId3">
            <a:alphaModFix/>
          </a:blip>
          <a:stretch>
            <a:fillRect/>
          </a:stretch>
        </p:blipFill>
        <p:spPr>
          <a:xfrm>
            <a:off x="566538" y="152400"/>
            <a:ext cx="7797338" cy="4991100"/>
          </a:xfrm>
          <a:prstGeom prst="rect">
            <a:avLst/>
          </a:prstGeom>
          <a:noFill/>
          <a:ln>
            <a:noFill/>
          </a:ln>
        </p:spPr>
      </p:pic>
    </p:spTree>
  </p:cSld>
  <p:clrMapOvr>
    <a:masterClrMapping/>
  </p:clrMapOvr>
  <mc:AlternateContent>
    <mc:Choice Requires="p14">
      <p:transition spd="med">
        <p14:flip dir="l"/>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0"/>
          <p:cNvPicPr preferRelativeResize="0"/>
          <p:nvPr/>
        </p:nvPicPr>
        <p:blipFill rotWithShape="1">
          <a:blip r:embed="rId3">
            <a:alphaModFix/>
          </a:blip>
          <a:srcRect b="0" l="22284" r="21514" t="-14285"/>
          <a:stretch/>
        </p:blipFill>
        <p:spPr>
          <a:xfrm>
            <a:off x="850800" y="433825"/>
            <a:ext cx="3684900" cy="4633475"/>
          </a:xfrm>
          <a:prstGeom prst="rect">
            <a:avLst/>
          </a:prstGeom>
          <a:noFill/>
          <a:ln>
            <a:noFill/>
          </a:ln>
        </p:spPr>
      </p:pic>
      <p:sp>
        <p:nvSpPr>
          <p:cNvPr id="114" name="Google Shape;114;p20"/>
          <p:cNvSpPr txBox="1"/>
          <p:nvPr/>
        </p:nvSpPr>
        <p:spPr>
          <a:xfrm>
            <a:off x="2316900" y="219325"/>
            <a:ext cx="4510200" cy="63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rPr>
              <a:t>Most Probable Trader I</a:t>
            </a:r>
            <a:r>
              <a:rPr lang="en" sz="2500">
                <a:solidFill>
                  <a:schemeClr val="dk1"/>
                </a:solidFill>
              </a:rPr>
              <a:t>n Current Market</a:t>
            </a:r>
            <a:endParaRPr sz="2500">
              <a:solidFill>
                <a:schemeClr val="dk1"/>
              </a:solidFill>
            </a:endParaRPr>
          </a:p>
        </p:txBody>
      </p:sp>
      <p:pic>
        <p:nvPicPr>
          <p:cNvPr id="115" name="Google Shape;115;p20" title="Waving Greetings GIF (Provided by Tenor)"/>
          <p:cNvPicPr preferRelativeResize="0"/>
          <p:nvPr/>
        </p:nvPicPr>
        <p:blipFill>
          <a:blip r:embed="rId4">
            <a:alphaModFix/>
          </a:blip>
          <a:stretch>
            <a:fillRect/>
          </a:stretch>
        </p:blipFill>
        <p:spPr>
          <a:xfrm>
            <a:off x="5230675" y="1456200"/>
            <a:ext cx="2877925" cy="2877925"/>
          </a:xfrm>
          <a:prstGeom prst="rect">
            <a:avLst/>
          </a:prstGeom>
          <a:noFill/>
          <a:ln>
            <a:noFill/>
          </a:ln>
        </p:spPr>
      </p:pic>
      <p:sp>
        <p:nvSpPr>
          <p:cNvPr id="116" name="Google Shape;116;p20"/>
          <p:cNvSpPr txBox="1"/>
          <p:nvPr/>
        </p:nvSpPr>
        <p:spPr>
          <a:xfrm>
            <a:off x="6239288" y="4435725"/>
            <a:ext cx="8607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Family</a:t>
            </a:r>
            <a:endParaRPr sz="1800">
              <a:solidFill>
                <a:schemeClr val="dk2"/>
              </a:solidFill>
            </a:endParaRPr>
          </a:p>
        </p:txBody>
      </p:sp>
    </p:spTree>
  </p:cSld>
  <p:clrMapOvr>
    <a:masterClrMapping/>
  </p:clrMapOvr>
  <mc:AlternateContent>
    <mc:Choice Requires="p14">
      <p:transition spd="med">
        <p14:prism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3700"/>
                                        <p:tgtEl>
                                          <p:spTgt spid="115"/>
                                        </p:tgtEl>
                                        <p:attrNameLst>
                                          <p:attrName>ppt_y</p:attrName>
                                        </p:attrNameLst>
                                      </p:cBhvr>
                                      <p:tavLst>
                                        <p:tav fmla="" tm="0">
                                          <p:val>
                                            <p:strVal val="#ppt_y-1"/>
                                          </p:val>
                                        </p:tav>
                                        <p:tav fmla="" tm="100000">
                                          <p:val>
                                            <p:strVal val="#ppt_y"/>
                                          </p:val>
                                        </p:tav>
                                      </p:tavLst>
                                    </p:anim>
                                  </p:childTnLst>
                                </p:cTn>
                              </p:par>
                            </p:childTnLst>
                          </p:cTn>
                        </p:par>
                        <p:par>
                          <p:cTn fill="hold">
                            <p:stCondLst>
                              <p:cond delay="3700"/>
                            </p:stCondLst>
                            <p:childTnLst>
                              <p:par>
                                <p:cTn fill="hold" nodeType="afterEffect" presetClass="entr" presetID="2" presetSubtype="4">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 calcmode="lin" valueType="num">
                                      <p:cBhvr additive="base">
                                        <p:cTn dur="3000"/>
                                        <p:tgtEl>
                                          <p:spTgt spid="116">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8E8"/>
        </a:solidFill>
      </p:bgPr>
    </p:bg>
    <p:spTree>
      <p:nvGrpSpPr>
        <p:cNvPr id="120" name="Shape 120"/>
        <p:cNvGrpSpPr/>
        <p:nvPr/>
      </p:nvGrpSpPr>
      <p:grpSpPr>
        <a:xfrm>
          <a:off x="0" y="0"/>
          <a:ext cx="0" cy="0"/>
          <a:chOff x="0" y="0"/>
          <a:chExt cx="0" cy="0"/>
        </a:xfrm>
      </p:grpSpPr>
      <p:sp>
        <p:nvSpPr>
          <p:cNvPr id="121" name="Google Shape;121;p21"/>
          <p:cNvSpPr txBox="1"/>
          <p:nvPr>
            <p:ph type="title"/>
          </p:nvPr>
        </p:nvSpPr>
        <p:spPr>
          <a:xfrm>
            <a:off x="578400" y="1143525"/>
            <a:ext cx="5417700" cy="26952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SzPct val="49009"/>
              <a:buNone/>
            </a:pPr>
            <a:r>
              <a:rPr i="1" lang="en" sz="2020"/>
              <a:t>“Real estate cannot be lost or stolen, nor can it be carried away. Purchased with common sense, paid for in full, and managed with reasonable care, it is about the safest investment in the world.” -</a:t>
            </a:r>
            <a:endParaRPr sz="1050">
              <a:solidFill>
                <a:srgbClr val="E8E8E8"/>
              </a:solidFill>
              <a:highlight>
                <a:srgbClr val="1F1F1F"/>
              </a:highlight>
            </a:endParaRPr>
          </a:p>
          <a:p>
            <a:pPr indent="0" lvl="0" marL="0" rtl="0" algn="l">
              <a:lnSpc>
                <a:spcPct val="150000"/>
              </a:lnSpc>
              <a:spcBef>
                <a:spcPts val="0"/>
              </a:spcBef>
              <a:spcAft>
                <a:spcPts val="0"/>
              </a:spcAft>
              <a:buSzPct val="49009"/>
              <a:buNone/>
            </a:pPr>
            <a:r>
              <a:t/>
            </a:r>
            <a:endParaRPr i="1" sz="2020"/>
          </a:p>
          <a:p>
            <a:pPr indent="0" lvl="0" marL="0" rtl="0" algn="l">
              <a:lnSpc>
                <a:spcPct val="150000"/>
              </a:lnSpc>
              <a:spcBef>
                <a:spcPts val="0"/>
              </a:spcBef>
              <a:spcAft>
                <a:spcPts val="0"/>
              </a:spcAft>
              <a:buSzPct val="66000"/>
              <a:buNone/>
            </a:pPr>
            <a:r>
              <a:rPr lang="en" sz="1500">
                <a:solidFill>
                  <a:srgbClr val="E8E8E8"/>
                </a:solidFill>
                <a:highlight>
                  <a:srgbClr val="1F1F1F"/>
                </a:highlight>
              </a:rPr>
              <a:t>Franklin D. Roosevelt, U.S. President</a:t>
            </a:r>
            <a:endParaRPr i="1" sz="2020"/>
          </a:p>
        </p:txBody>
      </p:sp>
      <p:pic>
        <p:nvPicPr>
          <p:cNvPr id="122" name="Google Shape;122;p21"/>
          <p:cNvPicPr preferRelativeResize="0"/>
          <p:nvPr/>
        </p:nvPicPr>
        <p:blipFill>
          <a:blip r:embed="rId3">
            <a:alphaModFix/>
          </a:blip>
          <a:stretch>
            <a:fillRect/>
          </a:stretch>
        </p:blipFill>
        <p:spPr>
          <a:xfrm>
            <a:off x="5996100" y="673100"/>
            <a:ext cx="2639900" cy="3249108"/>
          </a:xfrm>
          <a:prstGeom prst="rect">
            <a:avLst/>
          </a:prstGeom>
          <a:noFill/>
          <a:ln>
            <a:noFill/>
          </a:ln>
        </p:spPr>
      </p:pic>
    </p:spTree>
  </p:cSld>
  <p:clrMapOvr>
    <a:masterClrMapping/>
  </p:clrMapOvr>
  <mc:AlternateContent>
    <mc:Choice Requires="p14">
      <p:transition spd="med">
        <p14:gallery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21"/>
                                        </p:tgtEl>
                                        <p:attrNameLst>
                                          <p:attrName>style.visibility</p:attrName>
                                        </p:attrNameLst>
                                      </p:cBhvr>
                                      <p:to>
                                        <p:strVal val="visible"/>
                                      </p:to>
                                    </p:set>
                                    <p:anim calcmode="lin" valueType="num">
                                      <p:cBhvr additive="base">
                                        <p:cTn dur="1000"/>
                                        <p:tgtEl>
                                          <p:spTgt spid="12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50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